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92" r:id="rId3"/>
    <p:sldId id="258" r:id="rId4"/>
    <p:sldId id="259" r:id="rId5"/>
    <p:sldId id="289" r:id="rId6"/>
    <p:sldId id="290" r:id="rId7"/>
    <p:sldId id="260" r:id="rId8"/>
    <p:sldId id="281" r:id="rId9"/>
    <p:sldId id="261" r:id="rId10"/>
    <p:sldId id="291" r:id="rId11"/>
    <p:sldId id="262" r:id="rId12"/>
    <p:sldId id="263" r:id="rId13"/>
    <p:sldId id="264" r:id="rId14"/>
    <p:sldId id="265" r:id="rId15"/>
    <p:sldId id="266" r:id="rId16"/>
    <p:sldId id="280" r:id="rId17"/>
  </p:sldIdLst>
  <p:sldSz cx="9144000" cy="5143500" type="screen16x9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A5D5C"/>
    <a:srgbClr val="4ED0D1"/>
    <a:srgbClr val="59A1C6"/>
    <a:srgbClr val="136198"/>
    <a:srgbClr val="5DA156"/>
    <a:srgbClr val="EECF33"/>
    <a:srgbClr val="E5AC3C"/>
    <a:srgbClr val="D5393C"/>
    <a:srgbClr val="1D6766"/>
    <a:srgbClr val="F5BB7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50" autoAdjust="0"/>
  </p:normalViewPr>
  <p:slideViewPr>
    <p:cSldViewPr>
      <p:cViewPr varScale="1">
        <p:scale>
          <a:sx n="143" d="100"/>
          <a:sy n="143" d="100"/>
        </p:scale>
        <p:origin x="-714" y="-102"/>
      </p:cViewPr>
      <p:guideLst>
        <p:guide orient="horz" pos="1588"/>
        <p:guide pos="28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C7C30-895B-4974-8A60-19541C82F6B3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1CD97-E9EA-4E82-9539-BE60926ECBB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1CD97-E9EA-4E82-9539-BE60926ECBB9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C8B01-B15C-4B92-AA4C-045722D7B210}" type="datetimeFigureOut">
              <a:rPr lang="en-US" smtClean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&#21021;&#20013;&#38454;&#27573;\&#21021;&#20013;&#29289;&#29702;\1,&#20154;&#25945;&#29256;&#29289;&#29702;&#65288;&#20843;&#20061;&#24180;&#32423;&#65289;\10.1&#28014;&#21147;\&#26032;&#24314;&#25991;&#20214;&#22841;\1\VideoJoiner170410004159.wmv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.SC-201809101029\Desktop\2019&#26149;&#27818;&#31908;&#29256;&#12298;9.1&#35748;&#35782;&#28014;&#21147;&#12299;PPT+&#35270;&#39057;+&#21160;&#30011;\VideoJoiner170410004159.wmv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Users\Administrator.SC-201809101029\Desktop\2019&#26149;&#27818;&#31908;&#29256;&#12298;9.1&#35748;&#35782;&#28014;&#21147;&#12299;PPT+&#35270;&#39057;+&#21160;&#30011;\&#28014;&#21147;&#20135;&#29983;&#30340;&#21407;&#22240;.wmv" TargetMode="External"/><Relationship Id="rId1" Type="http://schemas.openxmlformats.org/officeDocument/2006/relationships/tags" Target="../tags/tag2.xml"/><Relationship Id="rId5" Type="http://schemas.openxmlformats.org/officeDocument/2006/relationships/image" Target="../media/image16.png"/><Relationship Id="rId4" Type="http://schemas.microsoft.com/office/2007/relationships/media" Target="file:///C:\Users\Administrator\Desktop\&#21021;&#20013;&#38454;&#27573;\&#21021;&#20013;&#29289;&#29702;\1,&#20154;&#25945;&#29256;&#29289;&#29702;&#65288;&#20843;&#20061;&#24180;&#32423;&#65289;\10.1&#28014;&#21147;\&#26032;&#24314;&#25991;&#20214;&#22841;\1\&#28014;&#21147;&#20135;&#29983;&#30340;&#21407;&#22240;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co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361950"/>
            <a:ext cx="7644012" cy="3602525"/>
          </a:xfrm>
          <a:prstGeom prst="rect">
            <a:avLst/>
          </a:prstGeom>
        </p:spPr>
      </p:pic>
      <p:pic>
        <p:nvPicPr>
          <p:cNvPr id="5" name="Picture 4" descr="clou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165" y="361950"/>
            <a:ext cx="7773670" cy="448183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V="1">
            <a:off x="2050415" y="2211705"/>
            <a:ext cx="4824095" cy="71755"/>
          </a:xfrm>
          <a:prstGeom prst="line">
            <a:avLst/>
          </a:prstGeom>
          <a:ln w="19050" cmpd="sng">
            <a:solidFill>
              <a:srgbClr val="ECE54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4" name="文本框 4097"/>
          <p:cNvSpPr txBox="1"/>
          <p:nvPr/>
        </p:nvSpPr>
        <p:spPr>
          <a:xfrm>
            <a:off x="1958340" y="2320290"/>
            <a:ext cx="546735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6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第一节   </a:t>
            </a:r>
            <a:r>
              <a:rPr lang="zh-CN" altLang="en-US" sz="4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认识浮力</a:t>
            </a:r>
            <a:endParaRPr lang="zh-CN" altLang="en-US" sz="40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6" name="矩形 4099"/>
          <p:cNvSpPr/>
          <p:nvPr/>
        </p:nvSpPr>
        <p:spPr>
          <a:xfrm>
            <a:off x="2796540" y="1626870"/>
            <a:ext cx="57610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沪粤版版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八年级物理下册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0481" name="ShockwaveFlash1" r:id="rId2" imgW="6482285" imgH="4049762"/>
    </p:controls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6780" y="1214755"/>
            <a:ext cx="1926590" cy="2522450"/>
            <a:chOff x="0" y="0"/>
            <a:chExt cx="624" cy="1124"/>
          </a:xfrm>
        </p:grpSpPr>
        <p:sp>
          <p:nvSpPr>
            <p:cNvPr id="3" name="文本框 11266"/>
            <p:cNvSpPr txBox="1"/>
            <p:nvPr/>
          </p:nvSpPr>
          <p:spPr>
            <a:xfrm>
              <a:off x="192" y="960"/>
              <a:ext cx="288" cy="1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rPr>
                <a:t>   水</a:t>
              </a:r>
            </a:p>
          </p:txBody>
        </p:sp>
        <p:grpSp>
          <p:nvGrpSpPr>
            <p:cNvPr id="4" name="组合 11267"/>
            <p:cNvGrpSpPr/>
            <p:nvPr/>
          </p:nvGrpSpPr>
          <p:grpSpPr>
            <a:xfrm>
              <a:off x="0" y="0"/>
              <a:ext cx="624" cy="912"/>
              <a:chOff x="0" y="0"/>
              <a:chExt cx="624" cy="912"/>
            </a:xfrm>
          </p:grpSpPr>
          <p:grpSp>
            <p:nvGrpSpPr>
              <p:cNvPr id="5" name="xjhzja8"/>
              <p:cNvGrpSpPr/>
              <p:nvPr/>
            </p:nvGrpSpPr>
            <p:grpSpPr>
              <a:xfrm>
                <a:off x="0" y="0"/>
                <a:ext cx="624" cy="912"/>
                <a:chOff x="0" y="0"/>
                <a:chExt cx="1740" cy="1890"/>
              </a:xfrm>
            </p:grpSpPr>
            <p:sp>
              <p:nvSpPr>
                <p:cNvPr id="6" name="流程图: 可选过程 11269"/>
                <p:cNvSpPr/>
                <p:nvPr/>
              </p:nvSpPr>
              <p:spPr>
                <a:xfrm>
                  <a:off x="225" y="930"/>
                  <a:ext cx="1440" cy="960"/>
                </a:xfrm>
                <a:prstGeom prst="flowChartAlternateProcess">
                  <a:avLst/>
                </a:prstGeom>
                <a:solidFill>
                  <a:schemeClr val="bg1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" name="任意多边形 11270"/>
                <p:cNvSpPr/>
                <p:nvPr/>
              </p:nvSpPr>
              <p:spPr>
                <a:xfrm>
                  <a:off x="0" y="0"/>
                  <a:ext cx="1740" cy="11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chemeClr val="bg1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" name="矩形 11271"/>
              <p:cNvSpPr/>
              <p:nvPr/>
            </p:nvSpPr>
            <p:spPr>
              <a:xfrm>
                <a:off x="89" y="336"/>
                <a:ext cx="500" cy="576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042785" y="1201420"/>
            <a:ext cx="1913255" cy="2491886"/>
            <a:chOff x="0" y="0"/>
            <a:chExt cx="624" cy="1126"/>
          </a:xfrm>
        </p:grpSpPr>
        <p:grpSp>
          <p:nvGrpSpPr>
            <p:cNvPr id="10" name="组合 11273"/>
            <p:cNvGrpSpPr/>
            <p:nvPr/>
          </p:nvGrpSpPr>
          <p:grpSpPr>
            <a:xfrm>
              <a:off x="0" y="0"/>
              <a:ext cx="624" cy="912"/>
              <a:chOff x="0" y="0"/>
              <a:chExt cx="624" cy="912"/>
            </a:xfrm>
          </p:grpSpPr>
          <p:grpSp>
            <p:nvGrpSpPr>
              <p:cNvPr id="11" name="xjhzja8"/>
              <p:cNvGrpSpPr/>
              <p:nvPr/>
            </p:nvGrpSpPr>
            <p:grpSpPr>
              <a:xfrm>
                <a:off x="0" y="0"/>
                <a:ext cx="624" cy="912"/>
                <a:chOff x="0" y="0"/>
                <a:chExt cx="1740" cy="1890"/>
              </a:xfrm>
            </p:grpSpPr>
            <p:sp>
              <p:nvSpPr>
                <p:cNvPr id="12" name="流程图: 可选过程 11275"/>
                <p:cNvSpPr/>
                <p:nvPr/>
              </p:nvSpPr>
              <p:spPr>
                <a:xfrm>
                  <a:off x="225" y="930"/>
                  <a:ext cx="1440" cy="960"/>
                </a:xfrm>
                <a:prstGeom prst="flowChartAlternateProcess">
                  <a:avLst/>
                </a:prstGeom>
                <a:noFill/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" name="任意多边形 11276"/>
                <p:cNvSpPr/>
                <p:nvPr/>
              </p:nvSpPr>
              <p:spPr>
                <a:xfrm>
                  <a:off x="0" y="0"/>
                  <a:ext cx="1740" cy="11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4" name="矩形 11277"/>
              <p:cNvSpPr/>
              <p:nvPr/>
            </p:nvSpPr>
            <p:spPr>
              <a:xfrm>
                <a:off x="89" y="336"/>
                <a:ext cx="500" cy="576"/>
              </a:xfrm>
              <a:prstGeom prst="rect">
                <a:avLst/>
              </a:prstGeom>
              <a:solidFill>
                <a:schemeClr val="bg2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" name="文本框 11278"/>
            <p:cNvSpPr txBox="1"/>
            <p:nvPr/>
          </p:nvSpPr>
          <p:spPr>
            <a:xfrm>
              <a:off x="6" y="960"/>
              <a:ext cx="576" cy="1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rPr>
                <a:t>      浓盐水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64970" y="1102995"/>
            <a:ext cx="1520190" cy="2918765"/>
            <a:chOff x="0" y="0"/>
            <a:chExt cx="966" cy="2160"/>
          </a:xfrm>
        </p:grpSpPr>
        <p:pic>
          <p:nvPicPr>
            <p:cNvPr id="17" name="Picture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" y="0"/>
              <a:ext cx="668" cy="18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1281"/>
            <p:cNvSpPr txBox="1"/>
            <p:nvPr/>
          </p:nvSpPr>
          <p:spPr>
            <a:xfrm>
              <a:off x="0" y="1887"/>
              <a:ext cx="966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rPr>
                <a:t>弹簧测力计</a:t>
              </a:r>
            </a:p>
          </p:txBody>
        </p:sp>
      </p:grpSp>
      <p:sp>
        <p:nvSpPr>
          <p:cNvPr id="19" name="矩形 2"/>
          <p:cNvSpPr/>
          <p:nvPr/>
        </p:nvSpPr>
        <p:spPr>
          <a:xfrm>
            <a:off x="49530" y="1214120"/>
            <a:ext cx="1638935" cy="521970"/>
          </a:xfrm>
          <a:prstGeom prst="rect">
            <a:avLst/>
          </a:prstGeom>
          <a:gradFill rotWithShape="1">
            <a:gsLst>
              <a:gs pos="0">
                <a:srgbClr val="FFBE86">
                  <a:alpha val="100000"/>
                </a:srgbClr>
              </a:gs>
              <a:gs pos="35001">
                <a:srgbClr val="FFD0AA">
                  <a:alpha val="100000"/>
                </a:srgbClr>
              </a:gs>
              <a:gs pos="100000">
                <a:srgbClr val="FFEBDB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999"/>
              </a:srgbClr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实验器材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328670" y="1164590"/>
            <a:ext cx="1683385" cy="2850027"/>
            <a:chOff x="62" y="0"/>
            <a:chExt cx="576" cy="619"/>
          </a:xfrm>
        </p:grpSpPr>
        <p:sp>
          <p:nvSpPr>
            <p:cNvPr id="21" name="文本框 11284"/>
            <p:cNvSpPr txBox="1"/>
            <p:nvPr/>
          </p:nvSpPr>
          <p:spPr>
            <a:xfrm>
              <a:off x="62" y="539"/>
              <a:ext cx="576" cy="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rPr>
                <a:t> 铝块</a:t>
              </a:r>
            </a:p>
          </p:txBody>
        </p:sp>
        <p:grpSp>
          <p:nvGrpSpPr>
            <p:cNvPr id="22" name="组合 11285"/>
            <p:cNvGrpSpPr/>
            <p:nvPr/>
          </p:nvGrpSpPr>
          <p:grpSpPr>
            <a:xfrm>
              <a:off x="126" y="0"/>
              <a:ext cx="243" cy="426"/>
              <a:chOff x="0" y="0"/>
              <a:chExt cx="243" cy="426"/>
            </a:xfrm>
          </p:grpSpPr>
          <p:grpSp>
            <p:nvGrpSpPr>
              <p:cNvPr id="23" name="组合 11286"/>
              <p:cNvGrpSpPr/>
              <p:nvPr/>
            </p:nvGrpSpPr>
            <p:grpSpPr>
              <a:xfrm>
                <a:off x="0" y="57"/>
                <a:ext cx="243" cy="369"/>
                <a:chOff x="0" y="0"/>
                <a:chExt cx="243" cy="255"/>
              </a:xfrm>
            </p:grpSpPr>
            <p:sp>
              <p:nvSpPr>
                <p:cNvPr id="24" name="矩形 11287"/>
                <p:cNvSpPr/>
                <p:nvPr/>
              </p:nvSpPr>
              <p:spPr>
                <a:xfrm>
                  <a:off x="0" y="0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" name="矩形 11288"/>
                <p:cNvSpPr/>
                <p:nvPr/>
              </p:nvSpPr>
              <p:spPr>
                <a:xfrm>
                  <a:off x="0" y="8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6" name="矩形 11289"/>
                <p:cNvSpPr/>
                <p:nvPr/>
              </p:nvSpPr>
              <p:spPr>
                <a:xfrm>
                  <a:off x="0" y="170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7" name="任意多边形 11290"/>
              <p:cNvSpPr/>
              <p:nvPr/>
            </p:nvSpPr>
            <p:spPr>
              <a:xfrm>
                <a:off x="101" y="0"/>
                <a:ext cx="57" cy="57"/>
              </a:xfrm>
              <a:custGeom>
                <a:avLst/>
                <a:gdLst/>
                <a:ahLst/>
                <a:cxnLst/>
                <a:rect l="0" t="0" r="0" b="0"/>
                <a:pathLst>
                  <a:path w="202" h="356">
                    <a:moveTo>
                      <a:pt x="1" y="90"/>
                    </a:moveTo>
                    <a:cubicBezTo>
                      <a:pt x="3" y="80"/>
                      <a:pt x="0" y="46"/>
                      <a:pt x="15" y="31"/>
                    </a:cubicBezTo>
                    <a:cubicBezTo>
                      <a:pt x="30" y="16"/>
                      <a:pt x="61" y="0"/>
                      <a:pt x="89" y="1"/>
                    </a:cubicBezTo>
                    <a:cubicBezTo>
                      <a:pt x="117" y="2"/>
                      <a:pt x="170" y="15"/>
                      <a:pt x="186" y="39"/>
                    </a:cubicBezTo>
                    <a:cubicBezTo>
                      <a:pt x="202" y="63"/>
                      <a:pt x="200" y="118"/>
                      <a:pt x="185" y="142"/>
                    </a:cubicBezTo>
                    <a:cubicBezTo>
                      <a:pt x="170" y="166"/>
                      <a:pt x="109" y="150"/>
                      <a:pt x="93" y="186"/>
                    </a:cubicBezTo>
                    <a:cubicBezTo>
                      <a:pt x="77" y="222"/>
                      <a:pt x="89" y="321"/>
                      <a:pt x="88" y="356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8" name="矩形 2"/>
          <p:cNvSpPr/>
          <p:nvPr/>
        </p:nvSpPr>
        <p:spPr>
          <a:xfrm>
            <a:off x="965200" y="4176395"/>
            <a:ext cx="4831080" cy="583565"/>
          </a:xfrm>
          <a:prstGeom prst="rect">
            <a:avLst/>
          </a:prstGeom>
          <a:gradFill rotWithShape="1">
            <a:gsLst>
              <a:gs pos="0">
                <a:srgbClr val="FFBE86">
                  <a:alpha val="100000"/>
                </a:srgbClr>
              </a:gs>
              <a:gs pos="35001">
                <a:srgbClr val="FFD0AA">
                  <a:alpha val="100000"/>
                </a:srgbClr>
              </a:gs>
              <a:gs pos="100000">
                <a:srgbClr val="FFEBDB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999"/>
              </a:srgbClr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实验方法：控制变量法</a:t>
            </a:r>
          </a:p>
        </p:txBody>
      </p:sp>
      <p:sp>
        <p:nvSpPr>
          <p:cNvPr id="9244" name="矩形 11292"/>
          <p:cNvSpPr/>
          <p:nvPr/>
        </p:nvSpPr>
        <p:spPr>
          <a:xfrm>
            <a:off x="71755" y="134303"/>
            <a:ext cx="9396413" cy="7064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360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探究二：浮力的大小与哪些因素有关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2289"/>
          <p:cNvSpPr/>
          <p:nvPr/>
        </p:nvSpPr>
        <p:spPr>
          <a:xfrm>
            <a:off x="71755" y="261620"/>
            <a:ext cx="93964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探究浮力的大小与物体浸在液体中的体积的关系</a:t>
            </a:r>
          </a:p>
        </p:txBody>
      </p:sp>
      <p:sp>
        <p:nvSpPr>
          <p:cNvPr id="10243" name="矩形 12291"/>
          <p:cNvSpPr/>
          <p:nvPr/>
        </p:nvSpPr>
        <p:spPr>
          <a:xfrm>
            <a:off x="395288" y="813435"/>
            <a:ext cx="2016125" cy="398780"/>
          </a:xfrm>
          <a:prstGeom prst="rect">
            <a:avLst/>
          </a:prstGeom>
          <a:noFill/>
          <a:ln w="95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Wireframe">
            <a:bevelT w="13500" h="13500" prst="angle"/>
            <a:bevelB w="13500" h="13500" prst="angle"/>
          </a:sp3d>
        </p:spPr>
        <p:txBody>
          <a:bodyPr anchor="t">
            <a:spAutoFit/>
            <a:flatTx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zh-CN" altLang="en-US" sz="2000" dirty="0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记录表格</a:t>
            </a:r>
          </a:p>
        </p:txBody>
      </p:sp>
      <p:graphicFrame>
        <p:nvGraphicFramePr>
          <p:cNvPr id="12358" name="表格 12357"/>
          <p:cNvGraphicFramePr/>
          <p:nvPr/>
        </p:nvGraphicFramePr>
        <p:xfrm>
          <a:off x="1044575" y="1272540"/>
          <a:ext cx="6953250" cy="2895600"/>
        </p:xfrm>
        <a:graphic>
          <a:graphicData uri="http://schemas.openxmlformats.org/drawingml/2006/table">
            <a:tbl>
              <a:tblPr/>
              <a:tblGrid>
                <a:gridCol w="4248150"/>
                <a:gridCol w="935038"/>
                <a:gridCol w="936625"/>
                <a:gridCol w="833437"/>
              </a:tblGrid>
              <a:tr h="723900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zh-CN" altLang="en-US" sz="2800">
                          <a:solidFill>
                            <a:srgbClr val="000080"/>
                          </a:solidFill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物体浸在液体中</a:t>
                      </a:r>
                      <a:r>
                        <a:rPr lang="zh-CN" altLang="en-US" sz="2800" dirty="0">
                          <a:solidFill>
                            <a:srgbClr val="000080"/>
                          </a:solidFill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的体积</a:t>
                      </a:r>
                      <a:r>
                        <a:rPr lang="en-US" altLang="zh-CN" sz="280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lang="en-US" altLang="zh-CN" sz="2800">
                          <a:solidFill>
                            <a:srgbClr val="00008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V</a:t>
                      </a: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ea typeface="Arial" panose="020B0604020202020204" pitchFamily="34" charset="0"/>
                          <a:sym typeface="Arial" panose="020B0604020202020204" pitchFamily="34" charset="0"/>
                        </a:rPr>
                        <a:t>   </a:t>
                      </a:r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zh-CN" altLang="en-US" sz="2800" dirty="0">
                          <a:solidFill>
                            <a:srgbClr val="000080"/>
                          </a:solidFill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重力</a:t>
                      </a:r>
                      <a:r>
                        <a:rPr lang="en-US" altLang="zh-CN" sz="280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lang="en-US" altLang="zh-CN" sz="2800">
                          <a:solidFill>
                            <a:srgbClr val="00008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zh-CN" altLang="en-US" sz="2800">
                          <a:solidFill>
                            <a:srgbClr val="000080"/>
                          </a:solidFill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弹簧测力计</a:t>
                      </a:r>
                      <a:r>
                        <a:rPr lang="zh-CN" altLang="en-US" sz="2800" dirty="0">
                          <a:solidFill>
                            <a:srgbClr val="000080"/>
                          </a:solidFill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示数</a:t>
                      </a:r>
                      <a:r>
                        <a:rPr lang="en-US" altLang="zh-CN" sz="280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lang="en-US" altLang="zh-CN" sz="2800">
                          <a:solidFill>
                            <a:srgbClr val="00008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zh-CN" altLang="en-US" sz="2800">
                          <a:solidFill>
                            <a:srgbClr val="000080"/>
                          </a:solidFill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浮力</a:t>
                      </a:r>
                      <a:r>
                        <a:rPr lang="en-US" altLang="zh-CN" sz="2800">
                          <a:solidFill>
                            <a:srgbClr val="00008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800" baseline="-25000" dirty="0">
                          <a:solidFill>
                            <a:srgbClr val="00008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浮</a:t>
                      </a:r>
                      <a:r>
                        <a:rPr lang="en-US" altLang="zh-CN" sz="280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lang="en-US" altLang="zh-CN" sz="2800">
                          <a:solidFill>
                            <a:srgbClr val="00008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单圆角矩形 1"/>
          <p:cNvSpPr/>
          <p:nvPr/>
        </p:nvSpPr>
        <p:spPr>
          <a:xfrm>
            <a:off x="683260" y="4254500"/>
            <a:ext cx="7993380" cy="694055"/>
          </a:xfrm>
          <a:prstGeom prst="round1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1" name="矩形 12290"/>
          <p:cNvSpPr/>
          <p:nvPr/>
        </p:nvSpPr>
        <p:spPr>
          <a:xfrm>
            <a:off x="539115" y="4224020"/>
            <a:ext cx="89852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结论：</a:t>
            </a: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　在同种液体中，物体浸在液体中的体积越大，浮力越大。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3313"/>
          <p:cNvSpPr/>
          <p:nvPr/>
        </p:nvSpPr>
        <p:spPr>
          <a:xfrm>
            <a:off x="1619672" y="195486"/>
            <a:ext cx="69834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x-none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．探究浮力的大小与液体密度的关系</a:t>
            </a:r>
          </a:p>
        </p:txBody>
      </p:sp>
      <p:sp>
        <p:nvSpPr>
          <p:cNvPr id="11266" name="矩形 13314"/>
          <p:cNvSpPr/>
          <p:nvPr/>
        </p:nvSpPr>
        <p:spPr>
          <a:xfrm>
            <a:off x="611188" y="766763"/>
            <a:ext cx="2070100" cy="398780"/>
          </a:xfrm>
          <a:prstGeom prst="rect">
            <a:avLst/>
          </a:prstGeom>
          <a:noFill/>
          <a:ln w="95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Wireframe">
            <a:bevelT w="13500" h="13500" prst="angle"/>
            <a:bevelB w="13500" h="13500" prst="angle"/>
          </a:sp3d>
        </p:spPr>
        <p:txBody>
          <a:bodyPr anchor="t">
            <a:spAutoFit/>
            <a:flatTx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zh-CN" altLang="en-US" sz="2000" dirty="0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记录表格</a:t>
            </a:r>
          </a:p>
        </p:txBody>
      </p:sp>
      <p:graphicFrame>
        <p:nvGraphicFramePr>
          <p:cNvPr id="13318" name="表格 13317"/>
          <p:cNvGraphicFramePr/>
          <p:nvPr/>
        </p:nvGraphicFramePr>
        <p:xfrm>
          <a:off x="1095375" y="1272540"/>
          <a:ext cx="6953250" cy="2590800"/>
        </p:xfrm>
        <a:graphic>
          <a:graphicData uri="http://schemas.openxmlformats.org/drawingml/2006/table">
            <a:tbl>
              <a:tblPr/>
              <a:tblGrid>
                <a:gridCol w="4010025"/>
                <a:gridCol w="1012825"/>
                <a:gridCol w="984250"/>
                <a:gridCol w="946150"/>
              </a:tblGrid>
              <a:tr h="647700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zh-CN" altLang="en-US" sz="2800">
                          <a:solidFill>
                            <a:srgbClr val="00008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液体种类</a:t>
                      </a: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zh-CN" altLang="en-US" sz="2800" dirty="0">
                          <a:solidFill>
                            <a:srgbClr val="000080"/>
                          </a:solidFill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重力</a:t>
                      </a:r>
                      <a:r>
                        <a:rPr lang="en-US" altLang="zh-CN" sz="280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lang="en-US" altLang="zh-CN" sz="2800">
                          <a:solidFill>
                            <a:srgbClr val="00008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zh-CN" altLang="en-US" sz="2800">
                          <a:solidFill>
                            <a:srgbClr val="000080"/>
                          </a:solidFill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弹簧测力计</a:t>
                      </a:r>
                      <a:r>
                        <a:rPr lang="zh-CN" altLang="en-US" sz="2800" dirty="0">
                          <a:solidFill>
                            <a:srgbClr val="000080"/>
                          </a:solidFill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示数</a:t>
                      </a:r>
                      <a:r>
                        <a:rPr lang="en-US" altLang="zh-CN" sz="280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lang="en-US" altLang="zh-CN" sz="2800">
                          <a:solidFill>
                            <a:srgbClr val="00008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zh-CN" altLang="en-US" sz="2800">
                          <a:solidFill>
                            <a:srgbClr val="000080"/>
                          </a:solidFill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浮力</a:t>
                      </a:r>
                      <a:r>
                        <a:rPr lang="en-US" altLang="zh-CN" sz="2800">
                          <a:solidFill>
                            <a:srgbClr val="00008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800" baseline="-25000" dirty="0">
                          <a:solidFill>
                            <a:srgbClr val="00008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浮</a:t>
                      </a:r>
                      <a:r>
                        <a:rPr lang="en-US" altLang="zh-CN" sz="280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lang="en-US" altLang="zh-CN" sz="2800">
                          <a:solidFill>
                            <a:srgbClr val="00008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单圆角矩形 1"/>
          <p:cNvSpPr/>
          <p:nvPr/>
        </p:nvSpPr>
        <p:spPr>
          <a:xfrm>
            <a:off x="611505" y="4031615"/>
            <a:ext cx="8415020" cy="829310"/>
          </a:xfrm>
          <a:prstGeom prst="round1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16" name="矩形 13315"/>
          <p:cNvSpPr/>
          <p:nvPr/>
        </p:nvSpPr>
        <p:spPr>
          <a:xfrm>
            <a:off x="624840" y="4065905"/>
            <a:ext cx="8472805" cy="737235"/>
          </a:xfrm>
          <a:prstGeom prst="rect">
            <a:avLst/>
          </a:prstGeom>
          <a:noFill/>
          <a:ln w="95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Wireframe">
            <a:bevelT w="13500" h="13500" prst="angle"/>
            <a:bevelB w="13500" h="13500" prst="angle"/>
          </a:sp3d>
        </p:spPr>
        <p:txBody>
          <a:bodyPr wrap="square" anchor="t">
            <a:spAutoFit/>
            <a:flatTx/>
          </a:bodyPr>
          <a:lstStyle/>
          <a:p>
            <a:r>
              <a:rPr lang="zh-CN" altLang="en-US" dirty="0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</a:rPr>
              <a:t>结论：</a:t>
            </a:r>
          </a:p>
          <a:p>
            <a:r>
              <a:rPr lang="zh-CN" altLang="en-US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物体浸在液体中的体积一定时，液体密度越大，浮力越大。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8"/>
          <p:cNvSpPr/>
          <p:nvPr/>
        </p:nvSpPr>
        <p:spPr>
          <a:xfrm>
            <a:off x="612775" y="1341755"/>
            <a:ext cx="7985760" cy="259889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物体在液体中所受的浮力大小，跟它浸在液体中的体积有关，跟液体的密度有关。浸在液体中的体积越大、液体的密度越大，浮力就越大。</a:t>
            </a: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33950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实验结果表明</a:t>
            </a:r>
            <a:endParaRPr lang="zh-CN" altLang="en-US" dirty="0">
              <a:solidFill>
                <a:srgbClr val="1A5D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文本框 16390"/>
          <p:cNvSpPr txBox="1"/>
          <p:nvPr/>
        </p:nvSpPr>
        <p:spPr>
          <a:xfrm>
            <a:off x="1043608" y="1491630"/>
            <a:ext cx="1545779" cy="248820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浮力的</a:t>
            </a:r>
          </a:p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定义、</a:t>
            </a:r>
          </a:p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浮力的测量</a:t>
            </a:r>
          </a:p>
        </p:txBody>
      </p:sp>
      <p:sp>
        <p:nvSpPr>
          <p:cNvPr id="14345" name="文本框 16393"/>
          <p:cNvSpPr txBox="1"/>
          <p:nvPr/>
        </p:nvSpPr>
        <p:spPr>
          <a:xfrm>
            <a:off x="3808763" y="1592747"/>
            <a:ext cx="1591302" cy="2530307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zh-CN" altLang="en-US" sz="2000" dirty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浮力产生原因</a:t>
            </a:r>
          </a:p>
        </p:txBody>
      </p:sp>
      <p:sp>
        <p:nvSpPr>
          <p:cNvPr id="14348" name="文本框 16396"/>
          <p:cNvSpPr txBox="1"/>
          <p:nvPr/>
        </p:nvSpPr>
        <p:spPr>
          <a:xfrm>
            <a:off x="6723060" y="1662354"/>
            <a:ext cx="1591134" cy="253043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zh-CN" altLang="en-US" sz="2000" dirty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决定浮力大小的因素</a:t>
            </a:r>
          </a:p>
        </p:txBody>
      </p:sp>
      <p:grpSp>
        <p:nvGrpSpPr>
          <p:cNvPr id="16398" name="燕尾形 5"/>
          <p:cNvGrpSpPr/>
          <p:nvPr/>
        </p:nvGrpSpPr>
        <p:grpSpPr>
          <a:xfrm>
            <a:off x="2795270" y="2030095"/>
            <a:ext cx="658495" cy="1471295"/>
            <a:chOff x="0" y="0"/>
            <a:chExt cx="388" cy="833"/>
          </a:xfrm>
        </p:grpSpPr>
        <p:pic>
          <p:nvPicPr>
            <p:cNvPr id="14350" name="燕尾形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8" cy="8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1" name="文本框 16399"/>
            <p:cNvSpPr txBox="1"/>
            <p:nvPr/>
          </p:nvSpPr>
          <p:spPr>
            <a:xfrm>
              <a:off x="39" y="23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>
                <a:lnSpc>
                  <a:spcPct val="100000"/>
                </a:lnSpc>
              </a:pPr>
              <a:endParaRPr lang="zh-CN" altLang="en-US" sz="1800" b="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6401" name="燕尾形 6"/>
          <p:cNvGrpSpPr/>
          <p:nvPr/>
        </p:nvGrpSpPr>
        <p:grpSpPr>
          <a:xfrm>
            <a:off x="5729605" y="1957070"/>
            <a:ext cx="657225" cy="1478280"/>
            <a:chOff x="0" y="0"/>
            <a:chExt cx="387" cy="837"/>
          </a:xfrm>
        </p:grpSpPr>
        <p:pic>
          <p:nvPicPr>
            <p:cNvPr id="14353" name="燕尾形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387" cy="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4" name="文本框 16402"/>
            <p:cNvSpPr txBox="1"/>
            <p:nvPr/>
          </p:nvSpPr>
          <p:spPr>
            <a:xfrm>
              <a:off x="36" y="24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>
                <a:lnSpc>
                  <a:spcPct val="100000"/>
                </a:lnSpc>
              </a:pPr>
              <a:endParaRPr lang="zh-CN" altLang="en-US" sz="1800" b="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07504" y="195486"/>
            <a:ext cx="1620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1A5D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2800" b="1" dirty="0">
              <a:solidFill>
                <a:srgbClr val="1A5D5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lou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680" y="218440"/>
            <a:ext cx="7715250" cy="4448175"/>
          </a:xfrm>
          <a:prstGeom prst="rect">
            <a:avLst/>
          </a:prstGeom>
        </p:spPr>
      </p:pic>
      <p:sp>
        <p:nvSpPr>
          <p:cNvPr id="19465" name="矩形 19464"/>
          <p:cNvSpPr/>
          <p:nvPr/>
        </p:nvSpPr>
        <p:spPr>
          <a:xfrm>
            <a:off x="2914333" y="1415098"/>
            <a:ext cx="38862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12700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谢 谢 观 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clip3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Joiner170410004159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" y="78740"/>
            <a:ext cx="81534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6146"/>
          <p:cNvSpPr txBox="1"/>
          <p:nvPr/>
        </p:nvSpPr>
        <p:spPr>
          <a:xfrm>
            <a:off x="2025650" y="3862705"/>
            <a:ext cx="325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en-US" altLang="x-none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</a:p>
        </p:txBody>
      </p:sp>
      <p:grpSp>
        <p:nvGrpSpPr>
          <p:cNvPr id="5124" name="组合 6148"/>
          <p:cNvGrpSpPr/>
          <p:nvPr/>
        </p:nvGrpSpPr>
        <p:grpSpPr>
          <a:xfrm>
            <a:off x="1823085" y="400685"/>
            <a:ext cx="3479800" cy="2165350"/>
            <a:chOff x="0" y="0"/>
            <a:chExt cx="2229" cy="2736"/>
          </a:xfrm>
        </p:grpSpPr>
        <p:pic>
          <p:nvPicPr>
            <p:cNvPr id="5125" name="图片 614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229" cy="27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6" name="文本框 6150"/>
            <p:cNvSpPr txBox="1"/>
            <p:nvPr/>
          </p:nvSpPr>
          <p:spPr>
            <a:xfrm>
              <a:off x="96" y="97"/>
              <a:ext cx="528" cy="46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竹筏</a:t>
              </a:r>
            </a:p>
          </p:txBody>
        </p:sp>
      </p:grpSp>
      <p:grpSp>
        <p:nvGrpSpPr>
          <p:cNvPr id="5127" name="组合 6151"/>
          <p:cNvGrpSpPr/>
          <p:nvPr/>
        </p:nvGrpSpPr>
        <p:grpSpPr>
          <a:xfrm>
            <a:off x="302260" y="2637790"/>
            <a:ext cx="3541395" cy="2299970"/>
            <a:chOff x="0" y="0"/>
            <a:chExt cx="2688" cy="1927"/>
          </a:xfrm>
        </p:grpSpPr>
        <p:pic>
          <p:nvPicPr>
            <p:cNvPr id="5128" name="图片 6152" descr="帆船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688" cy="19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9" name="文本框 6153"/>
            <p:cNvSpPr txBox="1"/>
            <p:nvPr/>
          </p:nvSpPr>
          <p:spPr>
            <a:xfrm>
              <a:off x="192" y="1543"/>
              <a:ext cx="528" cy="30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帆船</a:t>
              </a:r>
            </a:p>
          </p:txBody>
        </p:sp>
      </p:grpSp>
      <p:grpSp>
        <p:nvGrpSpPr>
          <p:cNvPr id="5130" name="组合 6154"/>
          <p:cNvGrpSpPr/>
          <p:nvPr/>
        </p:nvGrpSpPr>
        <p:grpSpPr>
          <a:xfrm>
            <a:off x="3962400" y="2637790"/>
            <a:ext cx="3731260" cy="2332990"/>
            <a:chOff x="0" y="0"/>
            <a:chExt cx="3504" cy="2452"/>
          </a:xfrm>
        </p:grpSpPr>
        <p:pic>
          <p:nvPicPr>
            <p:cNvPr id="5131" name="图片 6155" descr="远洋渔船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3504" cy="23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2" name="文本框 6156"/>
            <p:cNvSpPr txBox="1"/>
            <p:nvPr/>
          </p:nvSpPr>
          <p:spPr>
            <a:xfrm>
              <a:off x="624" y="2164"/>
              <a:ext cx="864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133" name="组合 6157"/>
          <p:cNvGrpSpPr/>
          <p:nvPr/>
        </p:nvGrpSpPr>
        <p:grpSpPr>
          <a:xfrm>
            <a:off x="5362105" y="409575"/>
            <a:ext cx="3731260" cy="2156460"/>
            <a:chOff x="-414" y="0"/>
            <a:chExt cx="3600" cy="2365"/>
          </a:xfrm>
        </p:grpSpPr>
        <p:pic>
          <p:nvPicPr>
            <p:cNvPr id="5134" name="图片 6158" descr="liaoninghao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414" y="0"/>
              <a:ext cx="3600" cy="23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5" name="文本框 6159"/>
            <p:cNvSpPr txBox="1"/>
            <p:nvPr/>
          </p:nvSpPr>
          <p:spPr>
            <a:xfrm>
              <a:off x="2400" y="1968"/>
              <a:ext cx="616" cy="30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endParaRPr lang="en-US" altLang="x-none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136" name="矩形 6160"/>
          <p:cNvSpPr/>
          <p:nvPr/>
        </p:nvSpPr>
        <p:spPr>
          <a:xfrm>
            <a:off x="8169910" y="2184400"/>
            <a:ext cx="8604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辽宁舰</a:t>
            </a:r>
            <a:endParaRPr lang="en-US" altLang="x-none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37" name="矩形 6161"/>
          <p:cNvSpPr/>
          <p:nvPr/>
        </p:nvSpPr>
        <p:spPr>
          <a:xfrm>
            <a:off x="4503420" y="4687570"/>
            <a:ext cx="11385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远洋鱼轮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6590" y="38100"/>
            <a:ext cx="675005" cy="2678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生活中的浮力</a:t>
            </a:r>
            <a:endParaRPr lang="zh-CN" altLang="en-US" sz="320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1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1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1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51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/>
      <p:bldP spid="5137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717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905" y="104140"/>
            <a:ext cx="3261995" cy="250063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8" name="组合 7172"/>
          <p:cNvGrpSpPr/>
          <p:nvPr/>
        </p:nvGrpSpPr>
        <p:grpSpPr>
          <a:xfrm>
            <a:off x="3783330" y="104775"/>
            <a:ext cx="3648075" cy="2499995"/>
            <a:chOff x="0" y="0"/>
            <a:chExt cx="1591" cy="1776"/>
          </a:xfrm>
        </p:grpSpPr>
        <p:pic>
          <p:nvPicPr>
            <p:cNvPr id="6149" name="图片 717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591" cy="17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文本框 7174"/>
            <p:cNvSpPr txBox="1"/>
            <p:nvPr/>
          </p:nvSpPr>
          <p:spPr>
            <a:xfrm>
              <a:off x="816" y="1478"/>
              <a:ext cx="730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endPara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151" name="组合 7175"/>
          <p:cNvGrpSpPr/>
          <p:nvPr/>
        </p:nvGrpSpPr>
        <p:grpSpPr>
          <a:xfrm>
            <a:off x="5181600" y="2712085"/>
            <a:ext cx="3292475" cy="2266315"/>
            <a:chOff x="0" y="0"/>
            <a:chExt cx="1595" cy="2112"/>
          </a:xfrm>
        </p:grpSpPr>
        <p:pic>
          <p:nvPicPr>
            <p:cNvPr id="6152" name="图片 7176" descr="reqiqiu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595" cy="2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3" name="文本框 7177"/>
            <p:cNvSpPr txBox="1"/>
            <p:nvPr/>
          </p:nvSpPr>
          <p:spPr>
            <a:xfrm>
              <a:off x="731" y="1777"/>
              <a:ext cx="624" cy="2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endPara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154" name="组合 7178"/>
          <p:cNvGrpSpPr/>
          <p:nvPr/>
        </p:nvGrpSpPr>
        <p:grpSpPr>
          <a:xfrm>
            <a:off x="1620520" y="2705735"/>
            <a:ext cx="3415030" cy="3785870"/>
            <a:chOff x="-159" y="-538"/>
            <a:chExt cx="1632" cy="1564"/>
          </a:xfrm>
        </p:grpSpPr>
        <p:pic>
          <p:nvPicPr>
            <p:cNvPr id="6155" name="图片 7179" descr="0130000009816812825385879598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59" y="-538"/>
              <a:ext cx="1632" cy="9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6" name="文本框 7180"/>
            <p:cNvSpPr txBox="1"/>
            <p:nvPr/>
          </p:nvSpPr>
          <p:spPr>
            <a:xfrm>
              <a:off x="720" y="912"/>
              <a:ext cx="624" cy="1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endPara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1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1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1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loud_ball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84135" y="3029585"/>
            <a:ext cx="1186679" cy="971550"/>
          </a:xfrm>
          <a:prstGeom prst="rect">
            <a:avLst/>
          </a:prstGeom>
        </p:spPr>
      </p:pic>
      <p:sp>
        <p:nvSpPr>
          <p:cNvPr id="4097" name="矩形 5121"/>
          <p:cNvSpPr/>
          <p:nvPr/>
        </p:nvSpPr>
        <p:spPr>
          <a:xfrm>
            <a:off x="1403350" y="3210560"/>
            <a:ext cx="7467600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8" name="矩形 5122"/>
          <p:cNvSpPr/>
          <p:nvPr/>
        </p:nvSpPr>
        <p:spPr>
          <a:xfrm>
            <a:off x="457200" y="807085"/>
            <a:ext cx="2674938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40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一、浮力</a:t>
            </a:r>
          </a:p>
        </p:txBody>
      </p:sp>
      <p:sp>
        <p:nvSpPr>
          <p:cNvPr id="4099" name="矩形 5123"/>
          <p:cNvSpPr/>
          <p:nvPr/>
        </p:nvSpPr>
        <p:spPr>
          <a:xfrm>
            <a:off x="2843213" y="896303"/>
            <a:ext cx="223361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（</a:t>
            </a:r>
            <a:r>
              <a:rPr lang="en-US" altLang="x-none" sz="400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F</a:t>
            </a:r>
            <a:r>
              <a:rPr lang="zh-CN" altLang="en-US" sz="40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浮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）</a:t>
            </a:r>
          </a:p>
        </p:txBody>
      </p:sp>
      <p:sp>
        <p:nvSpPr>
          <p:cNvPr id="5126" name="文本框 5125"/>
          <p:cNvSpPr txBox="1"/>
          <p:nvPr/>
        </p:nvSpPr>
        <p:spPr>
          <a:xfrm>
            <a:off x="971550" y="2085023"/>
            <a:ext cx="8172450" cy="1198880"/>
          </a:xfrm>
          <a:prstGeom prst="rect">
            <a:avLst/>
          </a:prstGeom>
          <a:noFill/>
          <a:ln w="95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Wireframe">
            <a:bevelT w="13500" h="13500" prst="angle"/>
            <a:bevelB w="13500" h="13500" prst="angle"/>
          </a:sp3d>
        </p:spPr>
        <p:txBody>
          <a:bodyPr anchor="t">
            <a:spAutoFit/>
            <a:flatTx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x-none" sz="360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3600" dirty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定义：浸在液体中的物体受到液体对物体竖直向上的力叫浮力。</a:t>
            </a:r>
          </a:p>
        </p:txBody>
      </p:sp>
      <p:sp>
        <p:nvSpPr>
          <p:cNvPr id="5127" name="文本框 5126"/>
          <p:cNvSpPr txBox="1"/>
          <p:nvPr/>
        </p:nvSpPr>
        <p:spPr>
          <a:xfrm>
            <a:off x="971550" y="3707130"/>
            <a:ext cx="46799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x-none" sz="360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3600" dirty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方向：竖直向上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0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1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/>
      <p:bldP spid="5126" grpId="1"/>
      <p:bldP spid="512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025" name="ShockwaveFlash1" r:id="rId2" imgW="7908947" imgH="4965846"/>
    </p:controls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1310" y="198755"/>
            <a:ext cx="4182745" cy="438721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3" name="组合 2"/>
          <p:cNvGrpSpPr/>
          <p:nvPr/>
        </p:nvGrpSpPr>
        <p:grpSpPr>
          <a:xfrm>
            <a:off x="6869430" y="2733040"/>
            <a:ext cx="1028700" cy="988060"/>
            <a:chOff x="0" y="0"/>
            <a:chExt cx="336" cy="541"/>
          </a:xfrm>
        </p:grpSpPr>
        <p:sp>
          <p:nvSpPr>
            <p:cNvPr id="4" name="直接连接符 8198"/>
            <p:cNvSpPr/>
            <p:nvPr/>
          </p:nvSpPr>
          <p:spPr>
            <a:xfrm rot="307583" flipH="1" flipV="1">
              <a:off x="28" y="170"/>
              <a:ext cx="29" cy="37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5" name="文本框 8199"/>
            <p:cNvSpPr txBox="1"/>
            <p:nvPr/>
          </p:nvSpPr>
          <p:spPr>
            <a:xfrm>
              <a:off x="0" y="0"/>
              <a:ext cx="336" cy="1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endParaRPr lang="zh-CN" altLang="en-US" sz="2000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80915" y="4064635"/>
            <a:ext cx="890905" cy="802341"/>
            <a:chOff x="0" y="0"/>
            <a:chExt cx="354" cy="734"/>
          </a:xfrm>
        </p:grpSpPr>
        <p:sp>
          <p:nvSpPr>
            <p:cNvPr id="7" name="直接连接符 8201"/>
            <p:cNvSpPr/>
            <p:nvPr/>
          </p:nvSpPr>
          <p:spPr>
            <a:xfrm>
              <a:off x="11" y="0"/>
              <a:ext cx="7" cy="51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oval" w="med" len="med"/>
              <a:tailEnd type="triangle" w="med" len="med"/>
            </a:ln>
          </p:spPr>
        </p:sp>
        <p:sp>
          <p:nvSpPr>
            <p:cNvPr id="8" name="文本框 8202"/>
            <p:cNvSpPr txBox="1"/>
            <p:nvPr/>
          </p:nvSpPr>
          <p:spPr>
            <a:xfrm>
              <a:off x="0" y="369"/>
              <a:ext cx="35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x-none" sz="2000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endParaRPr lang="en-US" altLang="x-none" sz="200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12305" y="4079240"/>
            <a:ext cx="508635" cy="904176"/>
            <a:chOff x="0" y="0"/>
            <a:chExt cx="336" cy="664"/>
          </a:xfrm>
        </p:grpSpPr>
        <p:sp>
          <p:nvSpPr>
            <p:cNvPr id="10" name="直接连接符 8204"/>
            <p:cNvSpPr/>
            <p:nvPr/>
          </p:nvSpPr>
          <p:spPr>
            <a:xfrm>
              <a:off x="2" y="0"/>
              <a:ext cx="7" cy="51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oval" w="med" len="med"/>
              <a:tailEnd type="triangle" w="med" len="med"/>
            </a:ln>
          </p:spPr>
        </p:sp>
        <p:sp>
          <p:nvSpPr>
            <p:cNvPr id="11" name="文本框 8205"/>
            <p:cNvSpPr txBox="1"/>
            <p:nvPr/>
          </p:nvSpPr>
          <p:spPr>
            <a:xfrm>
              <a:off x="0" y="371"/>
              <a:ext cx="336" cy="2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x-none" sz="2000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endParaRPr lang="en-US" altLang="x-none" sz="200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40550" y="2203450"/>
            <a:ext cx="1028700" cy="2128520"/>
            <a:chOff x="0" y="0"/>
            <a:chExt cx="425" cy="567"/>
          </a:xfrm>
        </p:grpSpPr>
        <p:sp>
          <p:nvSpPr>
            <p:cNvPr id="13" name="文本框 8207"/>
            <p:cNvSpPr txBox="1"/>
            <p:nvPr/>
          </p:nvSpPr>
          <p:spPr>
            <a:xfrm>
              <a:off x="0" y="0"/>
              <a:ext cx="425" cy="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endParaRPr lang="zh-CN" altLang="en-US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" name="直接连接符 8208"/>
            <p:cNvSpPr/>
            <p:nvPr/>
          </p:nvSpPr>
          <p:spPr>
            <a:xfrm flipV="1">
              <a:off x="28" y="182"/>
              <a:ext cx="0" cy="38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5" name="组合 14"/>
          <p:cNvGrpSpPr/>
          <p:nvPr/>
        </p:nvGrpSpPr>
        <p:grpSpPr>
          <a:xfrm flipH="1">
            <a:off x="4060190" y="3483610"/>
            <a:ext cx="753745" cy="742315"/>
            <a:chOff x="0" y="0"/>
            <a:chExt cx="337" cy="453"/>
          </a:xfrm>
        </p:grpSpPr>
        <p:sp>
          <p:nvSpPr>
            <p:cNvPr id="16" name="直接连接符 8210"/>
            <p:cNvSpPr/>
            <p:nvPr/>
          </p:nvSpPr>
          <p:spPr>
            <a:xfrm rot="249011" flipH="1" flipV="1">
              <a:off x="0" y="96"/>
              <a:ext cx="21" cy="35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7" name="文本框 8211"/>
            <p:cNvSpPr txBox="1"/>
            <p:nvPr/>
          </p:nvSpPr>
          <p:spPr>
            <a:xfrm>
              <a:off x="0" y="0"/>
              <a:ext cx="337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x-none" sz="2000" i="1"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x-none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652260" y="2701290"/>
            <a:ext cx="12338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x-none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652260" y="3060700"/>
            <a:ext cx="4114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x-none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矩形 8193"/>
          <p:cNvSpPr/>
          <p:nvPr/>
        </p:nvSpPr>
        <p:spPr>
          <a:xfrm>
            <a:off x="179070" y="259715"/>
            <a:ext cx="3885565" cy="10363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3200" dirty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探究一：下沉的物体受到浮力吗？</a:t>
            </a:r>
          </a:p>
        </p:txBody>
      </p:sp>
      <p:sp>
        <p:nvSpPr>
          <p:cNvPr id="21" name="矩形 20"/>
          <p:cNvSpPr/>
          <p:nvPr/>
        </p:nvSpPr>
        <p:spPr>
          <a:xfrm>
            <a:off x="71755" y="3195955"/>
            <a:ext cx="3994785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x-none" sz="36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3.  用称重法测浮力：        </a:t>
            </a:r>
            <a:r>
              <a:rPr lang="en-US" altLang="x-none" sz="36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360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  <a:r>
              <a:rPr lang="en-US" altLang="x-none" sz="36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=G</a:t>
            </a:r>
            <a:r>
              <a:rPr lang="en-US" altLang="x-none" sz="3600">
                <a:solidFill>
                  <a:srgbClr val="CC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－</a:t>
            </a:r>
            <a:r>
              <a:rPr lang="en-US" altLang="x-none" sz="36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sz="3600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844" y="314252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浮力产生的原因</a:t>
            </a:r>
            <a:endParaRPr lang="zh-CN" altLang="en-US" sz="2000" dirty="0"/>
          </a:p>
        </p:txBody>
      </p:sp>
      <p:pic>
        <p:nvPicPr>
          <p:cNvPr id="2" name="浮力产生的原因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356485" y="58420"/>
            <a:ext cx="6318885" cy="47148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9217"/>
          <p:cNvGrpSpPr/>
          <p:nvPr/>
        </p:nvGrpSpPr>
        <p:grpSpPr>
          <a:xfrm>
            <a:off x="182245" y="1430655"/>
            <a:ext cx="3060700" cy="3379788"/>
            <a:chOff x="0" y="0"/>
            <a:chExt cx="1928" cy="2129"/>
          </a:xfrm>
        </p:grpSpPr>
        <p:sp>
          <p:nvSpPr>
            <p:cNvPr id="8194" name="矩形 9218"/>
            <p:cNvSpPr/>
            <p:nvPr/>
          </p:nvSpPr>
          <p:spPr>
            <a:xfrm>
              <a:off x="0" y="229"/>
              <a:ext cx="1928" cy="1900"/>
            </a:xfrm>
            <a:prstGeom prst="rect">
              <a:avLst/>
            </a:prstGeom>
            <a:solidFill>
              <a:srgbClr val="A7FFFF">
                <a:alpha val="64999"/>
              </a:srgbClr>
            </a:soli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8195" name="组合 9219"/>
            <p:cNvGrpSpPr/>
            <p:nvPr/>
          </p:nvGrpSpPr>
          <p:grpSpPr>
            <a:xfrm>
              <a:off x="0" y="0"/>
              <a:ext cx="1928" cy="2129"/>
              <a:chOff x="0" y="0"/>
              <a:chExt cx="1928" cy="2129"/>
            </a:xfrm>
          </p:grpSpPr>
          <p:sp>
            <p:nvSpPr>
              <p:cNvPr id="8196" name="直接连接符 9220"/>
              <p:cNvSpPr/>
              <p:nvPr/>
            </p:nvSpPr>
            <p:spPr>
              <a:xfrm>
                <a:off x="0" y="28"/>
                <a:ext cx="0" cy="2101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197" name="直接连接符 9221"/>
              <p:cNvSpPr/>
              <p:nvPr/>
            </p:nvSpPr>
            <p:spPr>
              <a:xfrm>
                <a:off x="8" y="2129"/>
                <a:ext cx="1920" cy="0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198" name="直接连接符 9222"/>
              <p:cNvSpPr/>
              <p:nvPr/>
            </p:nvSpPr>
            <p:spPr>
              <a:xfrm flipV="1">
                <a:off x="1928" y="0"/>
                <a:ext cx="0" cy="2129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sp>
        <p:nvSpPr>
          <p:cNvPr id="9224" name="矩形 9223"/>
          <p:cNvSpPr/>
          <p:nvPr/>
        </p:nvSpPr>
        <p:spPr>
          <a:xfrm>
            <a:off x="887095" y="2881630"/>
            <a:ext cx="1223963" cy="1152525"/>
          </a:xfrm>
          <a:prstGeom prst="rect">
            <a:avLst/>
          </a:prstGeom>
          <a:solidFill>
            <a:schemeClr val="accent1"/>
          </a:soli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Wireframe">
            <a:bevelT w="13500" h="13500" prst="angle"/>
            <a:bevelB w="13500" h="13500" prst="angle"/>
          </a:sp3d>
        </p:spPr>
        <p:txBody>
          <a:bodyPr anchor="t">
            <a:flatTx/>
          </a:bodyPr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0" name="直接连接符 9224"/>
          <p:cNvSpPr/>
          <p:nvPr/>
        </p:nvSpPr>
        <p:spPr>
          <a:xfrm>
            <a:off x="48895" y="3892868"/>
            <a:ext cx="3048000" cy="0"/>
          </a:xfrm>
          <a:prstGeom prst="line">
            <a:avLst/>
          </a:prstGeom>
          <a:ln w="9525">
            <a:noFill/>
          </a:ln>
        </p:spPr>
      </p:sp>
      <p:sp>
        <p:nvSpPr>
          <p:cNvPr id="9226" name="直接连接符 9225"/>
          <p:cNvSpPr/>
          <p:nvPr/>
        </p:nvSpPr>
        <p:spPr>
          <a:xfrm>
            <a:off x="361633" y="3324543"/>
            <a:ext cx="623887" cy="95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9227" name="直接连接符 9226"/>
          <p:cNvSpPr/>
          <p:nvPr/>
        </p:nvSpPr>
        <p:spPr>
          <a:xfrm flipH="1">
            <a:off x="2144395" y="3338830"/>
            <a:ext cx="64770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9229" name="文本框 9228"/>
          <p:cNvSpPr txBox="1"/>
          <p:nvPr/>
        </p:nvSpPr>
        <p:spPr>
          <a:xfrm>
            <a:off x="424815" y="936943"/>
            <a:ext cx="315118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边长为</a:t>
            </a:r>
            <a:r>
              <a:rPr lang="en-US" altLang="x-none" sz="240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的立方体</a:t>
            </a:r>
          </a:p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位于水面下</a:t>
            </a:r>
            <a:r>
              <a:rPr lang="en-US" altLang="x-none" sz="240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深处</a:t>
            </a:r>
          </a:p>
        </p:txBody>
      </p:sp>
      <p:grpSp>
        <p:nvGrpSpPr>
          <p:cNvPr id="9232" name="组合 9231"/>
          <p:cNvGrpSpPr/>
          <p:nvPr/>
        </p:nvGrpSpPr>
        <p:grpSpPr>
          <a:xfrm>
            <a:off x="1352233" y="1884680"/>
            <a:ext cx="990600" cy="936625"/>
            <a:chOff x="0" y="0"/>
            <a:chExt cx="624" cy="590"/>
          </a:xfrm>
        </p:grpSpPr>
        <p:sp>
          <p:nvSpPr>
            <p:cNvPr id="8207" name="直接连接符 9232"/>
            <p:cNvSpPr/>
            <p:nvPr/>
          </p:nvSpPr>
          <p:spPr>
            <a:xfrm>
              <a:off x="142" y="340"/>
              <a:ext cx="0" cy="25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8208" name="文本框 9233"/>
            <p:cNvSpPr txBox="1"/>
            <p:nvPr/>
          </p:nvSpPr>
          <p:spPr>
            <a:xfrm>
              <a:off x="0" y="0"/>
              <a:ext cx="62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x-none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altLang="en-US" sz="28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向下</a:t>
              </a:r>
            </a:p>
          </p:txBody>
        </p:sp>
      </p:grpSp>
      <p:grpSp>
        <p:nvGrpSpPr>
          <p:cNvPr id="9235" name="组合 9234"/>
          <p:cNvGrpSpPr/>
          <p:nvPr/>
        </p:nvGrpSpPr>
        <p:grpSpPr>
          <a:xfrm>
            <a:off x="1572895" y="3923030"/>
            <a:ext cx="1033463" cy="1008063"/>
            <a:chOff x="0" y="0"/>
            <a:chExt cx="651" cy="635"/>
          </a:xfrm>
        </p:grpSpPr>
        <p:sp>
          <p:nvSpPr>
            <p:cNvPr id="8210" name="直接连接符 9235"/>
            <p:cNvSpPr/>
            <p:nvPr/>
          </p:nvSpPr>
          <p:spPr>
            <a:xfrm flipV="1">
              <a:off x="0" y="0"/>
              <a:ext cx="0" cy="635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8211" name="文本框 9236"/>
            <p:cNvSpPr txBox="1"/>
            <p:nvPr/>
          </p:nvSpPr>
          <p:spPr>
            <a:xfrm>
              <a:off x="27" y="232"/>
              <a:ext cx="62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x-none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altLang="en-US" sz="28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向上</a:t>
              </a:r>
            </a:p>
          </p:txBody>
        </p:sp>
      </p:grpSp>
      <p:grpSp>
        <p:nvGrpSpPr>
          <p:cNvPr id="9240" name="组合 9239"/>
          <p:cNvGrpSpPr/>
          <p:nvPr/>
        </p:nvGrpSpPr>
        <p:grpSpPr>
          <a:xfrm>
            <a:off x="2117408" y="1838643"/>
            <a:ext cx="1079500" cy="2206625"/>
            <a:chOff x="0" y="0"/>
            <a:chExt cx="680" cy="1390"/>
          </a:xfrm>
        </p:grpSpPr>
        <p:grpSp>
          <p:nvGrpSpPr>
            <p:cNvPr id="8215" name="组合 9240"/>
            <p:cNvGrpSpPr/>
            <p:nvPr/>
          </p:nvGrpSpPr>
          <p:grpSpPr>
            <a:xfrm>
              <a:off x="0" y="0"/>
              <a:ext cx="680" cy="1390"/>
              <a:chOff x="0" y="0"/>
              <a:chExt cx="680" cy="1390"/>
            </a:xfrm>
          </p:grpSpPr>
          <p:sp>
            <p:nvSpPr>
              <p:cNvPr id="8216" name="直接连接符 9241"/>
              <p:cNvSpPr/>
              <p:nvPr/>
            </p:nvSpPr>
            <p:spPr>
              <a:xfrm>
                <a:off x="0" y="652"/>
                <a:ext cx="680" cy="0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8217" name="直接连接符 9242"/>
              <p:cNvSpPr/>
              <p:nvPr/>
            </p:nvSpPr>
            <p:spPr>
              <a:xfrm>
                <a:off x="567" y="652"/>
                <a:ext cx="0" cy="73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triangle" w="med" len="lg"/>
                <a:tailEnd type="triangle" w="med" len="lg"/>
              </a:ln>
            </p:spPr>
          </p:sp>
          <p:sp>
            <p:nvSpPr>
              <p:cNvPr id="8218" name="直接连接符 9243"/>
              <p:cNvSpPr/>
              <p:nvPr/>
            </p:nvSpPr>
            <p:spPr>
              <a:xfrm>
                <a:off x="0" y="1390"/>
                <a:ext cx="624" cy="0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8219" name="组合 9244"/>
              <p:cNvGrpSpPr/>
              <p:nvPr/>
            </p:nvGrpSpPr>
            <p:grpSpPr>
              <a:xfrm>
                <a:off x="312" y="0"/>
                <a:ext cx="164" cy="596"/>
                <a:chOff x="0" y="0"/>
                <a:chExt cx="164" cy="539"/>
              </a:xfrm>
            </p:grpSpPr>
            <p:sp>
              <p:nvSpPr>
                <p:cNvPr id="8220" name="直接连接符 9245"/>
                <p:cNvSpPr/>
                <p:nvPr/>
              </p:nvSpPr>
              <p:spPr>
                <a:xfrm>
                  <a:off x="85" y="0"/>
                  <a:ext cx="0" cy="539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triangle" w="med" len="lg"/>
                  <a:tailEnd type="triangle" w="med" len="lg"/>
                </a:ln>
              </p:spPr>
            </p:sp>
            <p:sp>
              <p:nvSpPr>
                <p:cNvPr id="8221" name="文本框 9246"/>
                <p:cNvSpPr txBox="1"/>
                <p:nvPr/>
              </p:nvSpPr>
              <p:spPr>
                <a:xfrm>
                  <a:off x="0" y="142"/>
                  <a:ext cx="164" cy="243"/>
                </a:xfrm>
                <a:prstGeom prst="rect">
                  <a:avLst/>
                </a:prstGeom>
                <a:solidFill>
                  <a:srgbClr val="C5FFFF"/>
                </a:solidFill>
                <a:ln w="9525">
                  <a:noFill/>
                </a:ln>
              </p:spPr>
              <p:txBody>
                <a:bodyPr lIns="18000" tIns="0" rIns="18000" bIns="0" anchor="t">
                  <a:spAutoFit/>
                </a:bodyPr>
                <a:lstStyle/>
                <a:p>
                  <a:pPr marL="342900" indent="-342900">
                    <a:lnSpc>
                      <a:spcPct val="100000"/>
                    </a:lnSpc>
                    <a:spcBef>
                      <a:spcPct val="50000"/>
                    </a:spcBef>
                  </a:pPr>
                  <a:r>
                    <a:rPr lang="en-US" altLang="x-none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h</a:t>
                  </a:r>
                </a:p>
              </p:txBody>
            </p:sp>
          </p:grpSp>
        </p:grpSp>
        <p:sp>
          <p:nvSpPr>
            <p:cNvPr id="8222" name="文本框 9247"/>
            <p:cNvSpPr txBox="1"/>
            <p:nvPr/>
          </p:nvSpPr>
          <p:spPr>
            <a:xfrm>
              <a:off x="454" y="823"/>
              <a:ext cx="170" cy="283"/>
            </a:xfrm>
            <a:prstGeom prst="rect">
              <a:avLst/>
            </a:prstGeom>
            <a:solidFill>
              <a:srgbClr val="C5FFFF"/>
            </a:solidFill>
            <a:ln w="9525">
              <a:noFill/>
            </a:ln>
          </p:spPr>
          <p:txBody>
            <a:bodyPr lIns="18000" tIns="10800" rIns="18000" bIns="10800" anchor="t">
              <a:spAutoFit/>
            </a:bodyPr>
            <a:lstStyle/>
            <a:p>
              <a:pPr marL="342900" indent="-342900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x-none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</a:p>
          </p:txBody>
        </p:sp>
      </p:grpSp>
      <p:sp>
        <p:nvSpPr>
          <p:cNvPr id="9230" name="文本框 9229"/>
          <p:cNvSpPr txBox="1"/>
          <p:nvPr/>
        </p:nvSpPr>
        <p:spPr>
          <a:xfrm>
            <a:off x="4356100" y="264795"/>
            <a:ext cx="5040313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上、下两面所受压力关系  </a:t>
            </a:r>
          </a:p>
          <a:p>
            <a:pPr marL="342900" indent="-34290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</a:rPr>
              <a:t>∵p</a:t>
            </a:r>
            <a:r>
              <a:rPr lang="zh-CN" altLang="en-US" sz="2400" baseline="-25000" dirty="0">
                <a:latin typeface="微软雅黑" panose="020B0503020204020204" charset="-122"/>
                <a:ea typeface="微软雅黑" panose="020B0503020204020204" charset="-122"/>
              </a:rPr>
              <a:t>向上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＞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en-US" sz="2400" baseline="-25000" dirty="0">
                <a:latin typeface="微软雅黑" panose="020B0503020204020204" charset="-122"/>
                <a:ea typeface="微软雅黑" panose="020B0503020204020204" charset="-122"/>
              </a:rPr>
              <a:t>向下 </a:t>
            </a:r>
          </a:p>
          <a:p>
            <a:pPr marL="342900" indent="-342900">
              <a:lnSpc>
                <a:spcPct val="100000"/>
              </a:lnSpc>
              <a:spcBef>
                <a:spcPct val="50000"/>
              </a:spcBef>
            </a:pP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</a:rPr>
              <a:t>∴ F</a:t>
            </a:r>
            <a:r>
              <a:rPr lang="zh-CN" altLang="en-US" sz="2400" baseline="-25000" dirty="0">
                <a:latin typeface="微软雅黑" panose="020B0503020204020204" charset="-122"/>
                <a:ea typeface="微软雅黑" panose="020B0503020204020204" charset="-122"/>
              </a:rPr>
              <a:t>向上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＞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zh-CN" altLang="en-US" sz="2400" baseline="-25000" dirty="0">
                <a:latin typeface="微软雅黑" panose="020B0503020204020204" charset="-122"/>
                <a:ea typeface="微软雅黑" panose="020B0503020204020204" charset="-122"/>
              </a:rPr>
              <a:t>向下</a:t>
            </a:r>
          </a:p>
        </p:txBody>
      </p:sp>
      <p:sp>
        <p:nvSpPr>
          <p:cNvPr id="9231" name="文本框 9230"/>
          <p:cNvSpPr txBox="1"/>
          <p:nvPr/>
        </p:nvSpPr>
        <p:spPr>
          <a:xfrm>
            <a:off x="4672648" y="2656205"/>
            <a:ext cx="3200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lnSpc>
                <a:spcPct val="100000"/>
              </a:lnSpc>
              <a:spcBef>
                <a:spcPct val="50000"/>
              </a:spcBef>
            </a:pPr>
            <a:r>
              <a:rPr lang="en-US" altLang="x-none" sz="2800" i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x-none" sz="280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zh-CN" altLang="en-US" sz="28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浮</a:t>
            </a:r>
            <a:r>
              <a:rPr lang="en-US" altLang="x-none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= </a:t>
            </a:r>
            <a:r>
              <a:rPr lang="en-US" altLang="x-none" sz="280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zh-CN" altLang="en-US" sz="28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向上</a:t>
            </a:r>
            <a:r>
              <a:rPr lang="en-US" altLang="x-none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en-US" altLang="x-none" sz="280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zh-CN" altLang="en-US" sz="28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向下</a:t>
            </a:r>
          </a:p>
        </p:txBody>
      </p:sp>
      <p:sp>
        <p:nvSpPr>
          <p:cNvPr id="9239" name="云形标注 9238"/>
          <p:cNvSpPr/>
          <p:nvPr/>
        </p:nvSpPr>
        <p:spPr>
          <a:xfrm>
            <a:off x="3001645" y="3402965"/>
            <a:ext cx="6051550" cy="1544955"/>
          </a:xfrm>
          <a:prstGeom prst="cloudCallout">
            <a:avLst>
              <a:gd name="adj1" fmla="val -55120"/>
              <a:gd name="adj2" fmla="val -56088"/>
            </a:avLst>
          </a:prstGeom>
          <a:solidFill>
            <a:srgbClr val="FFFF99"/>
          </a:solidFill>
          <a:ln w="1905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marL="342900" indent="-342900" algn="ctr">
              <a:lnSpc>
                <a:spcPct val="10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浸没在液体中的物体，其上下表面受到液体对它的压力差</a:t>
            </a:r>
          </a:p>
        </p:txBody>
      </p:sp>
      <p:sp>
        <p:nvSpPr>
          <p:cNvPr id="8212" name="矩形 9237"/>
          <p:cNvSpPr/>
          <p:nvPr/>
        </p:nvSpPr>
        <p:spPr>
          <a:xfrm>
            <a:off x="107504" y="195486"/>
            <a:ext cx="45466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3200" dirty="0" smtClean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dirty="0" smtClean="0">
                <a:solidFill>
                  <a:srgbClr val="1A5D5C"/>
                </a:solidFill>
                <a:latin typeface="微软雅黑" panose="020B0503020204020204" charset="-122"/>
                <a:ea typeface="微软雅黑" panose="020B0503020204020204" charset="-122"/>
              </a:rPr>
              <a:t>原因</a:t>
            </a:r>
            <a:endParaRPr lang="zh-CN" altLang="en-US" sz="3200" dirty="0">
              <a:solidFill>
                <a:srgbClr val="1A5D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9" grpId="0"/>
      <p:bldP spid="9230" grpId="0"/>
      <p:bldP spid="9231" grpId="0"/>
      <p:bldP spid="923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  <p:tag name="[VIDEO]" val="[VIDEO]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]" val="[PLUGIN]"/>
</p:tagLst>
</file>

<file path=ppt/theme/theme1.xml><?xml version="1.0" encoding="utf-8"?>
<a:theme xmlns:a="http://schemas.openxmlformats.org/drawingml/2006/main" name="11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355</Words>
  <Application>Microsoft Office PowerPoint</Application>
  <PresentationFormat>全屏显示(16:9)</PresentationFormat>
  <Paragraphs>66</Paragraphs>
  <Slides>16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110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China</cp:lastModifiedBy>
  <cp:revision>2</cp:revision>
  <dcterms:created xsi:type="dcterms:W3CDTF">2019-04-24T01:20:31Z</dcterms:created>
  <dcterms:modified xsi:type="dcterms:W3CDTF">2019-04-25T03:50:51Z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